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859" r:id="rId2"/>
    <p:sldId id="1017" r:id="rId3"/>
    <p:sldId id="1025" r:id="rId4"/>
    <p:sldId id="1038" r:id="rId5"/>
    <p:sldId id="1039" r:id="rId6"/>
    <p:sldId id="1041" r:id="rId7"/>
    <p:sldId id="1055" r:id="rId8"/>
    <p:sldId id="1086" r:id="rId9"/>
    <p:sldId id="1087" r:id="rId10"/>
    <p:sldId id="1088" r:id="rId11"/>
    <p:sldId id="1056" r:id="rId12"/>
    <p:sldId id="1059" r:id="rId13"/>
    <p:sldId id="1060" r:id="rId14"/>
    <p:sldId id="1090" r:id="rId15"/>
    <p:sldId id="1089" r:id="rId16"/>
    <p:sldId id="1061" r:id="rId17"/>
    <p:sldId id="1064" r:id="rId18"/>
    <p:sldId id="1065" r:id="rId19"/>
    <p:sldId id="1066" r:id="rId20"/>
    <p:sldId id="1045" r:id="rId21"/>
    <p:sldId id="1026" r:id="rId22"/>
    <p:sldId id="1027" r:id="rId23"/>
    <p:sldId id="1091" r:id="rId24"/>
    <p:sldId id="1093" r:id="rId25"/>
    <p:sldId id="1094" r:id="rId26"/>
    <p:sldId id="1092" r:id="rId27"/>
    <p:sldId id="1095" r:id="rId28"/>
    <p:sldId id="1096" r:id="rId29"/>
    <p:sldId id="1097" r:id="rId30"/>
    <p:sldId id="1098" r:id="rId31"/>
    <p:sldId id="1099" r:id="rId32"/>
    <p:sldId id="1100" r:id="rId33"/>
    <p:sldId id="1101" r:id="rId34"/>
    <p:sldId id="1102" r:id="rId35"/>
    <p:sldId id="1103" r:id="rId36"/>
    <p:sldId id="1104" r:id="rId37"/>
    <p:sldId id="1105" r:id="rId38"/>
    <p:sldId id="1106" r:id="rId39"/>
    <p:sldId id="1032" r:id="rId40"/>
    <p:sldId id="1033" r:id="rId41"/>
    <p:sldId id="1107" r:id="rId42"/>
    <p:sldId id="1034" r:id="rId43"/>
    <p:sldId id="1035" r:id="rId4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兼　　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992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国，不爱异　国，故　攻　异　国　以　利　其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。天下之乱物，具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此而已矣。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99275"/>
              </a:xfrm>
              <a:blipFill>
                <a:blip r:embed="rId2"/>
                <a:stretch>
                  <a:fillRect l="-796" r="-849" b="-10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262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他自己的国家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不爱别人的国家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所以攻伐别人的国家来利好他自己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的国家。天下的乱事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完备在这里了。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尝试。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使受损伤。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虽至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即便是。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盗贼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偷窃和劫夺财物的人。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家。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伤害。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147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墨子直接指出混乱产生的根源是人与人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不相爱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。举出君臣、父子、兄弟之间混乱的情况，并点出造成混乱的根本原因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不相爱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60706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0405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此处与开篇的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必知乱之所自起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相呼应，点出出现混乱的根源是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不相爱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，论证逐步深入。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大夫：大夫这个称谓，是古代的一个官阶，不是官职。西周以后先秦诸侯国中，在国君之下设卿、大夫、士三级。秦汉以后，有谏议大夫、中大夫、光禄大夫等官职。唐宋尚有谏议大夫官职，至明清废。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家：大夫管辖的政治区域，即卿大夫或卿大夫的采地食邑。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诸侯：古代帝王所分封的各国君主。在其统辖区域内，世代掌握军政大权，但按礼要服从王命，定期向帝王朝贡述职，并有出军赋和服役的义务。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通过问答的方式，列举大量事例，层层深入，逐一分析。如，文中列举了大量君臣、父子、盗贼、大夫等事例，浅近通俗，易于接受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察　此何　 自 起？皆起不相爱。若使天下兼相　爱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若爱其身，犹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有不孝者乎？视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　兄与 君 若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身，恶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施　不　　孝？犹 有 不慈者乎？视　弟　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臣若其　身，恶　　　施　 不 　慈？故　不　孝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慈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。犹有盗贼乎？视　人之室若其　 室，谁　窃？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视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842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细察它从哪里产生呢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都起于不相爱。假若天下都能相亲相爱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爱别人就像爱自己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还能有不孝的人吗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看待父亲兄弟和君上像自己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怎么会做出不孝的事呢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还会有不慈爱的吗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看待弟弟、儿子与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臣下像自己一样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怎么会做出不慈爱的事呢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所以不孝顺不慈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爱没有了。还有盗贼吗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看待别人的家像自己的家一样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谁会盗窃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68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1526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人身若　其　身，谁贼？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 盗 贼 有 亡。犹有大夫之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家、诸侯之相　攻国者乎？视　人　　家若　其　　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谁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　视　人　国若　其　 　国，谁　攻？故大夫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相乱　家、诸侯之相攻国者　有　 亡。若使　天　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兼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15266"/>
              </a:xfrm>
              <a:blipFill>
                <a:blip r:embed="rId2"/>
                <a:stretch>
                  <a:fillRect l="-796" r="-849" b="-3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1464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待别人就像自己一样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谁会害人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所以盗贼也没有了。还会有大夫相互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侵扰家族、诸侯相互攻伐封国吗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看待别人的家族就像自己的家族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谁会侵扰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看待别人的封国就像自己的封国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谁会攻伐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所以大夫中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相互侵扰家族、诸侯相互攻伐封国的人都没有了。假若天下的人都相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3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 爱，国　与国不相　　攻，家　　与 家 不相乱，盗贼无</a:t>
            </a:r>
            <a:endParaRPr lang="en-US" altLang="zh-CN" b="1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en-US" altLang="zh-CN" b="1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有，君臣父子皆能 孝 慈，若 此 则 天 下 治。</a:t>
            </a:r>
            <a:r>
              <a:rPr lang="en-US" altLang="zh-CN" b="1" u="sng" baseline="30000" dirty="0" smtClean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263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亲相爱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国家与国家不相互攻伐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家族与家族不相互侵扰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盗贼没有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君臣父子间都能孝敬慈爱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如此天下就治理好了。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7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怎么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侵扰。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107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提出治理混乱的方法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使天下兼相爱，爱人若爱其身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。指出圣人既然把治理天下的事务作为自己的责任，就应该禁止憎恨，鼓励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10301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5283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多用设问句和反问句，醒目地提出问题，引起读者思考，强调作者的观点，使作者所要表达的观点更加鲜明。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儒家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仁爱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思想与墨家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思想的不同之处：儒家的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仁爱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是一种有差别和等级的爱，即要求以对父母兄弟之爱为同心圆的圆心，层层外推，逐渐扩展到对宗族、国家和社会的爱。而墨家的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是一种无差别的爱，它要求人们抛却血缘和等级差别，不分厚薄亲疏，爱人如己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07271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　圣人以治　天下为　　事 者，恶　得不禁　　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爱？故天下　兼　相 爱则　　治，交　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。故子墨子曰不可以不劝爱人者，此也。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07271"/>
              </a:xfrm>
              <a:blipFill>
                <a:blip r:embed="rId2"/>
                <a:stretch>
                  <a:fillRect l="-796" r="-849" b="-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263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所以圣人把治理天下作为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怎么能不禁止相互仇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恨而鼓励相爱呢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因此天下的人相亲相爱就会治理好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互相憎恶就会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混乱。所以墨子说不能不鼓励爱别人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道理就在此。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45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鼓励。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346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得出结论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天下兼相爱则治，交相恶则乱。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论辩一气呵成，富于说服力与逻辑力量。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526949"/>
            <a:ext cx="899795" cy="421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708920"/>
            <a:ext cx="11485847" cy="136815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《兼爱》的行文特点：努力追求语言的浅显、逻辑的严谨和结构的层次感；反复论说，务求把意思说得清楚明白。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3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346237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先秦时期，儒墨两家针锋相对。《非乐》《非命》《非儒》是直接攻击儒家的篇目，从中，可以看到墨子在世时与儒家的直接争锋。墨子《公孟》篇中指出：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儒之道足以丧天下者四政焉。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当然墨家也遭到了儒家的痛批。孟子在《孟子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滕文公下》中说：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天下之言，不归杨则归墨。杨氏为我，是无君也；墨氏兼爱，是无父也。无父无君，是禽兽也。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孟子将主张兼爱的墨子与主张为我的杨朱对举，说墨子主张兼爱，就是无父，无父就是禽兽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8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249522"/>
            <a:ext cx="2015490" cy="3886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78583" y="1879488"/>
            <a:ext cx="1460162" cy="461665"/>
            <a:chOff x="345811" y="1394670"/>
            <a:chExt cx="1460162" cy="461665"/>
          </a:xfrm>
        </p:grpSpPr>
        <p:pic>
          <p:nvPicPr>
            <p:cNvPr id="10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翻译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326829"/>
              </p:ext>
            </p:extLst>
          </p:nvPr>
        </p:nvGraphicFramePr>
        <p:xfrm>
          <a:off x="343710" y="2512080"/>
          <a:ext cx="11502992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1719048">
                  <a:extLst>
                    <a:ext uri="{9D8B030D-6E8A-4147-A177-3AD203B41FA5}">
                      <a16:colId xmlns:a16="http://schemas.microsoft.com/office/drawing/2014/main" val="1389643159"/>
                    </a:ext>
                  </a:extLst>
                </a:gridCol>
                <a:gridCol w="9783944">
                  <a:extLst>
                    <a:ext uri="{9D8B030D-6E8A-4147-A177-3AD203B41FA5}">
                      <a16:colId xmlns:a16="http://schemas.microsoft.com/office/drawing/2014/main" val="2491293024"/>
                    </a:ext>
                  </a:extLst>
                </a:gridCol>
              </a:tblGrid>
              <a:tr h="2980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语言建构与运用　文化传承与理解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748706"/>
                  </a:ext>
                </a:extLst>
              </a:tr>
              <a:tr h="10837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翻译文中的句子，就是根据语境读懂、领会某一个句子的意思，能从语句内容、语意阐释和语气效果等方面把这个句子用现代汉语的形式表达出来。文言文翻译涉及文言实词、文言虚词、文言句式、文学文化常识等多方面的知识，考查的是学生阅读文言文的综合能力，是高考的难点。这是一项综合性的检测：理解文言实词、文言虚词和文言句式都是翻译句子的基础；同时，它又着眼于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，所以总是涉及对原文整段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篇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内容的了解和对文脉的把握。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823428"/>
                  </a:ext>
                </a:extLst>
              </a:tr>
              <a:tr h="4470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把材料中画横线的句子翻译成现代汉语。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C4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50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0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古文今译方法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881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所谓直译，是指紧扣原文，按原文的字词和句子进行对等翻译的方法。它要求忠实于原文，一丝不苟，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确切表达原意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原文：樊迟请学稼。子曰：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吾不如老农。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请学为圃。曰：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吾不如老圃。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子路》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译文：樊迟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向孔子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请求学种庄稼。孔子说：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我不如老农。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樊迟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又请求学种菜蔬。孔子说：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我不如老菜农。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上面的译文紧扣原文，字词落实，句法结构基本上与原文对等。但对于直译的理解不能过于简单。由于古今汉语在文字、词汇、语法等方面的差异，今译时对原文做一些适当的调整也是必要的。例如：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原文：逐之，三周华不注。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《齐晋鞌之战》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追赶齐军，围着华不注山绕了三圈。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前补上了省略的主语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晋军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，按照现代汉语的表达习惯，把状语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调整为补语。如果拘泥于原文，译成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追赶他们，三圈围绕华不注山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，就不符合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的要求了。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所谓意译，是指在透彻理解原文内容的基础上，为体现原作神韵风貌而进行整体翻译的今译方法。这种方法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多用来翻译诗歌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原文：凌余阵兮躐余行，左骖殪兮右刃伤。霾两轮兮絷四马，援玉枹兮击鸣鼓。天时坠兮威灵怒，严杀尽兮弃原野。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《楚辞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国殇》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algn="dist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译文：阵势冲破乱了行，车上四马，一死一受伤。埋了两车轮，不解马头韁，擂得战鼓咚咚响。天昏地黑，鬼哭神号，片甲不留，死在疆场上。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郭沫若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《屈原赋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今译》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algn="dist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由上面的译文可以看出，意译不强求字、词、句的对等，而着重从整体上表达原作的内容，力求体现原作的风采神韵，译法比直译灵活自由。但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对学习文言文来说，应该坚持用直译的方法作今译练习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，因为这样，可以切实提高阅读文言文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1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古文今译常见错误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不了解字词含义造成的误译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由于不清楚通假字、古今字，词的本义和引申义、古义与今义、单音词与复音词等字词问题而造成的误译，在文言文今译的错误中占很大比重。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齐国虽褊小，吾何爱一牛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《齐桓晋文之事》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字在古代有两个常用义项，一是指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喜爱，宠爱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，此义沿用至今；一是指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吝惜，舍不得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，此义今已消失。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吝惜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吾何爱一牛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我怎么会吝惜一头牛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；如果不明古义，就会误译为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我怎么会喜爱一头牛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95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先帝不以臣卑鄙，猥自枉屈，三顾臣于草庐之中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《出师表》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卑鄙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是个词组。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卑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是卑下，指身份低微；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鄙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是鄙陋，指知识浅薄。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卑鄙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可译为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社会地位低微，见识短浅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如果把这个词组理解为现代汉语的双音节词，就误译成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道德品质恶劣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7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不了解语法修辞造成的误译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这类错误也很多。例如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孔子登东山而小鲁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尽心上》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是形容词的意动用法，如果不理解，就会将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译为令人无法理解的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小了鲁国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。这句应译为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孔子登上东山而觉得鲁国变小了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。再如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少时，一狼径去，其一犬坐于前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《狼》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是名词用作状语，如果不理解，就会将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其一犬坐于前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其中一条狗坐在前面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90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不了解古代生活与典章制度而误译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缺乏对古代文化常识的积累，不了解古代社会生活，也会造成误译。例如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故有所览，辄省记。通籍后，俸去书来，落落大满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袁枚《黄生借书说》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。这里的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指做官。古代取得做官资格称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，意为朝廷中有了名籍。如果不了解，就会误译为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精通书籍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不认真阅读、分析原文，是产生误译的重要原因。所以要想准确通顺地翻译古文，最重要的是结合上下文准确地理解每一个词。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以上虽然列举了一些常见错误，不过从考试的角度说，这样的问题不常遇到。所以，重点还是要放在掌握古文的翻译方法上。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古文直译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古文直译的具体方法主要有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对译、移位、增补、删除、保留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对译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对译是按原文词序，逐字逐句地进行翻译。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这是直译最基本的方法，也是直译的第一个步骤。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古今汉语词序一致、句法结构相同的句子，翻译时不用改变原句词序，只要从现代汉语中选择恰当的词语来翻译原句中的字词就可以了。例如：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原文：齐师伐我。公将战，曹刿请见。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《曹刿论战》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译文：齐国军队攻打我国。鲁庄公将要应战，曹刿请求拜见。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31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8573"/>
                <a:ext cx="11485848" cy="4105163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79344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兼　　爱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《墨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子》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圣人以治天下为　　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者也，必　知　乱之所自起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能　治　之；不 知 乱之 所 自起，则不能　治。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譬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如医之攻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人之疾者然，必　知　疾之所自　起，焉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8573"/>
                <a:ext cx="11485848" cy="4105163"/>
              </a:xfrm>
              <a:blipFill>
                <a:blip r:embed="rId2"/>
                <a:stretch>
                  <a:fillRect l="-796" r="-849" b="-1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811322"/>
            <a:ext cx="2015490" cy="370840"/>
          </a:xfrm>
          <a:prstGeom prst="rect">
            <a:avLst/>
          </a:prstGeom>
        </p:spPr>
      </p:pic>
      <p:pic>
        <p:nvPicPr>
          <p:cNvPr id="5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340768"/>
            <a:ext cx="1259840" cy="48323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4513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圣人把治理天下作为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必须知道混乱从哪里产生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于是能对它进行治理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不知道混乱从哪里产生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就不能进行治理。这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就好像医生治疗人的疾病一样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必须知道疾病产生的根源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于是能进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对译的好处是逐字逐句落实，可以避免漏译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漏译是初学时经常出现的问题。由于古今汉语句子结构的相同之处很多，所以凡是能够对译的地方都要对译。对译有困难或对译后意思表达不够清楚、句子不通顺的，才能用移位、增补等方法作适当的调整。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4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移位是指古代汉语某些词序与表达方式与现代汉语不同，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翻译时要按现代汉语表达习惯移动词语位置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原文：无适小国，将不女容焉。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《左传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僖公七年》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对译：不要到小国去，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是不会你容纳的。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调整：不要到小国去，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是不会容纳你的。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原文：谁为为之？孰令听之？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《报任安书》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对译：谁为做事？谁让听我的？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调整：为谁做事？让谁听我的？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47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原文：邴夏御齐侯。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《齐晋鞌之战》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对译：邴夏驾车给齐侯。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调整：邴夏给齐侯驾车。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原文：晋侯饮赵盾酒。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《晋灵公不君》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对译：晋侯喝赵盾酒。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调整：晋侯使赵盾喝酒。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原文：先生不羞，乃有意欲为收责于薛乎？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《冯谖客孟尝君》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对译：先生不羞耻，竟然有意想为我收债到薛地吗？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调整：先生不觉得羞耻，竟然有意想为我到薛地收债吗？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是前置宾语，翻译时要调到动词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的后面。例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是疑问代词作前置宾语，翻译时要移到介词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和动词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御齐侯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表示特殊的动宾关系，不是宾语作为行为的目的物，而是动词为宾语而动，翻译时词序应调整为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给齐侯驾车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赵盾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之间是古汉语特有的动宾关系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使动用法，翻译时，词序应调整为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使赵盾喝酒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是意动用法；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是补语，翻译时要调为状语。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1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增补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增补是指古代汉语省略或表达过于简单的地方，今译时要做必要的增补。例如：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原文：一鼓作气，再而衰，三而竭。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《曹刿论战》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对译：第一次击鼓鼓起士气，第二次衰落，第三次便穷尽了。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调整：第一次击鼓鼓起士气，第二次〔击鼓〕〔士气〕已经衰落，第三次〔击鼓〕〔士气〕便穷尽了。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5397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之前承前省略了谓语动词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前面省略了主语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。翻译时分别补出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击鼓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，这样才能使语意清楚、完整。 增补词语时应该慎重，要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惜字如金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，只有在不增补词语原意就无法表达清楚的情况下才能增补。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3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删减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C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删减是指原文中个别词语可以删掉不译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。文言文中某些表达方式和某些虚词，现代汉语中已不再使用，也没有类似的句法结构和相应的虚词，遇到这种情况，只要译文已把原文的意思表达清楚了，个别词语可以不译。例如：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原文：狼度简子之去远。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《中山狼传》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译文：狼估计赵简子已经离远了。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之间的助词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用于取消句子的独立性，在现代汉语中没有相应的表达方式，可不译。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30238"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保留是指原文中有些词语可以不译而直接在译文中保留。凡古今意义相同的词语，特别是许多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基本词语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，如人、牛、山、草等，当然可以保留不译；像一些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表示已经消失的古代事物的词语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，诸如人名、国名、历史地名、民族名及官号、年号、谥号、特殊称谓、特殊学术用语以至专业术语等，一般都可保留不译。例如：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原文：初，郑武公娶于申，曰武姜，生庄公及共叔段。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《郑伯克段于鄢》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译文：当初，郑武公从申国娶妻，称为武姜，生下庄公和共叔段。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原文：子厚以元和十四年十一月八日卒，年四十七。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《柳子厚墓志铭》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译文：柳子厚在元和十四年十一月八日逝世，享年四十七岁。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2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原文：道可道，非常道。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《老子》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译文：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可以用言词来表达，就不是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中的人名、国名都保留不译；例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子厚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是柳宗元的字，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是唐宪宗年号，也保留不译；例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具特定含义的哲学概念，也保留不译。上述五种具体方法中，对译是最基本的，其他几项则是根据具体情况在对译基础上的调整。我们在翻译时应当灵活运用各种方法，以求既准确地译出原文内容，又行文通畅，符合现代汉语的语法规范和表达习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52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P44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4795699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4858654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8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墨子经典语录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君子不镜于水，而镜于人。镜于水，见面之容；镜于人，则知吉与凶。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江河之水，非一水之源也；千镒之裘，非一狐之白也。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名不可简而成也，誉不可巧而立也。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听其言，迹其行，察其所能，而慎予官。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善无主于心者不留，行莫辩于身者不立。名不可简而成也，誉不可巧而立也，君子以身戴行者也。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志不强者智不达，言不信者行不果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07271"/>
              </a:xfrm>
            </p:spPr>
            <p:txBody>
              <a:bodyPr/>
              <a:lstStyle/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攻之；不知　疾　之所自起，则弗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能攻。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治乱者何独不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？必　知　乱　之所自起，焉 能　治之；不知乱之所自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起，则　弗能治。</a:t>
                </a:r>
                <a:r>
                  <a:rPr lang="en-US" altLang="zh-CN" b="1" u="sng" baseline="30000" dirty="0" smtClean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en-US" altLang="zh-CN" b="1" u="sng" baseline="30000" dirty="0">
                  <a:solidFill>
                    <a:srgbClr val="EF3E22"/>
                  </a:solidFill>
                  <a:uFill>
                    <a:solidFill>
                      <a:srgbClr val="000000"/>
                    </a:solidFill>
                  </a:uFill>
                  <a:latin typeface="MS Mincho" panose="02020609040205080304" pitchFamily="49" charset="-128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07271"/>
              </a:xfrm>
              <a:blipFill>
                <a:blip r:embed="rId2"/>
                <a:stretch>
                  <a:fillRect l="-796" r="-849" b="-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804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行治疗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不知道疾病产生的根源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就不能治疗。治理混乱又何尝不是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必须知道混乱产生的根源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于是能进行治理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不知道混乱产生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的根源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就不能进行治理。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5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《墨子》中的生态思想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先秦墨家学派的思想中蕴含着丰富的生态理论，墨子学说中的主要观点与现代环境保护理论有许多相关联之处，对处于生态困境中的当代人类有着深刻的启迪。例如墨子的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思想，可以由国与国、家与家的关系延伸到人与自然的关系：人与自然构成了一个整体，自然界创造了人，而随着人类的发展，人们也在不断地改造着自然，创造出自己需要的各种物质。墨子强调爱人利人，要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兴天下之利，除天下之害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包含人们长远发展与自然的保护，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包含破坏自然环境对人们的长久影响。爱护自然可以得到自然的回报，而破坏自然一定会受到自然的严惩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告诉我们，要使经济发展与环境保护协调发展，把经济发展的政策与手段引入环境保护之中，将环境保护作为一种产业来经营，使环境保护与获取利益联系在一起，促使人们自觉、自发地去保护环境，从而实现经济发展与环境保护的双赢。除此之外，墨家认为要合理地利用自然资源和人口资源，而不要过分地剥夺自然资源，主张节用。物质财富来源于自然，自然并不是取之不尽、用之不竭的。过度消费、炫耀性消费，迫使人类压榨自然，会造成自然资源的枯竭，使人与自然关系对立，甚至导致生态灾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4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 子 训 徒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秋战国时期，耕柱子是一代宗师墨子的得意门生。不过，他总是被墨子责骂。有一次，墨子又责备耕柱子。耕柱子非常委屈，因为在门生之中，大家都公认耕柱子是最优秀的。常常遭到墨子指责，让他很没面子、心里想不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一天，耕柱子愤愤不平地问墨子：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老师，难道在这么多学生当中，我竟如此差劲，以至于要时常被您老人家责骂吗？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墨子听后，毫不动肝火：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假设我现在要上太行山，依你看，我应该要用良马来拉车，还是用老牛来拖车？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29697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325401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耕柱子回答：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再笨的人也知道要用良马来拉车。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墨子又问：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那么，为什么不用老牛呢？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耕柱子回答：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理由非常简单，因为良马足以担负重任，值得驱遣。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你答得一点也没有错。我之所以时常责骂你，也只是因为你能够担负重任，值得我一再地教导与匡正。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批评与成长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因材施教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才能与责任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事务。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否定词。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346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首先点出圣人的职责，然后从正反两个方面指出应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知乱之所自起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。只有知道混乱产生的原因，才能有效除掉混乱产生的根源，从源头上达到治世的目的。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52694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0243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譬之如医之攻人之疾者然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运用比喻论证的方法，将圣人治理国家与医生治病类比，正如医生治病需要知道病因才能对症下药一样，圣人治理国家也应首先知道混乱产生的根源所在。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运用了对比和譬喻的手法来说理，更加生动形象，语气更强势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9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圣人以治天下为　事者也，不　可不察　乱之所自起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察　乱　何　自 起？起　不　相爱。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臣子之不孝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，所谓　乱 也。子自　爱，不爱父，故　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父而自利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自 爱，不爱 兄，故　　亏兄 而 自 利；臣 自　爱，不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　　亏　君 而 自 利。此 所 谓乱也。虽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父之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9716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圣人把治理天下作为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不可以不考察混乱产生的根源。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尝试考察混乱从哪里产生呢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起于人与人不相爱。臣与子不孝敬君上和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就是所谓混乱。儿子爱自己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不爱父亲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因使父亲受损失以自利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不爱兄长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因而使兄长受损失以自利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臣下爱自己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因而使君上受损失以自利。这就是所谓混乱。即使父亲不慈爱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6821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慈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子，兄之不慈 弟，君之不慈臣，此亦天下之所谓乱也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自爱也，不爱子，故亏　　　 子而自利；兄自爱也，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弟，故　亏　弟 而 自 利；君自爱也，不 爱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臣，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亏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臣而自利。是　　何也？皆起　不相爱。虽至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盗贼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者，亦 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。盗　爱其室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，不爱异室，故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窃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6821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9716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兄长不慈爱弟弟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君上不慈爱臣下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这也是天下的所谓混乱。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不爱儿子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所以使儿子受损失以自利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兄长爱自己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所以使弟弟受损失以自利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君上爱自己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而不爱臣下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所以使臣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下受损失以自利。这是为什么呢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都是源于不相爱。即便是天底下做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偷窃和劫夺财物的人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也是这样。盗贼爱自己的家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不爱别人的家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所以盗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6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1526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异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室　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　其　室；贼爱其身，不爱人，故　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 身。此　何　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也？皆起不相爱。虽至大夫之相乱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、诸侯之相攻国者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，亦然。大夫 各 爱　其　家，不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异　家，故　乱　异　家　　以　利　其　家；诸侯各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15266"/>
              </a:xfrm>
              <a:blipFill>
                <a:blip r:embed="rId2"/>
                <a:stretch>
                  <a:fillRect l="-796" r="-849" b="-3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窃别人的家来利好自己的家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盗贼爱自身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不爱别人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所以伤害别人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来利好自己。这是什么原因呢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都起于不相爱。即便是大夫相互侵扰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食邑、诸侯相互攻伐封国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也是这样。大夫各自爱他自己的食邑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别人的食邑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所以侵扰别人的食邑来利好他自己的食邑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诸侯各自爱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4820</Words>
  <Application>Microsoft Office PowerPoint</Application>
  <PresentationFormat>自定义</PresentationFormat>
  <Paragraphs>251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4" baseType="lpstr">
      <vt:lpstr>MS Mincho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393</cp:revision>
  <dcterms:created xsi:type="dcterms:W3CDTF">2020-11-06T05:24:00Z</dcterms:created>
  <dcterms:modified xsi:type="dcterms:W3CDTF">2025-06-24T14:46:59Z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